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  <p:sldMasterId id="2147483827" r:id="rId2"/>
  </p:sldMasterIdLst>
  <p:sldIdLst>
    <p:sldId id="261" r:id="rId3"/>
    <p:sldId id="256" r:id="rId4"/>
    <p:sldId id="257" r:id="rId5"/>
    <p:sldId id="267" r:id="rId6"/>
    <p:sldId id="260" r:id="rId7"/>
    <p:sldId id="262" r:id="rId8"/>
    <p:sldId id="264" r:id="rId9"/>
    <p:sldId id="269" r:id="rId10"/>
    <p:sldId id="272" r:id="rId11"/>
    <p:sldId id="273" r:id="rId12"/>
    <p:sldId id="266" r:id="rId13"/>
    <p:sldId id="275" r:id="rId14"/>
    <p:sldId id="277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muka Luehr" initials="NL" lastIdx="1" clrIdx="0">
    <p:extLst>
      <p:ext uri="{19B8F6BF-5375-455C-9EA6-DF929625EA0E}">
        <p15:presenceInfo xmlns:p15="http://schemas.microsoft.com/office/powerpoint/2012/main" userId="3f6c376d45237b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4C286"/>
    <a:srgbClr val="BC4D18"/>
    <a:srgbClr val="314B64"/>
    <a:srgbClr val="21879D"/>
    <a:srgbClr val="3ED2AA"/>
    <a:srgbClr val="2C7772"/>
    <a:srgbClr val="ACD911"/>
    <a:srgbClr val="FDFEFD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87029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838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3699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410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072445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6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231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51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27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340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70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1637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6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70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635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1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4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08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839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868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5C01799-E7F3-4E2C-AB9E-9775E3373C56}" type="datetimeFigureOut">
              <a:rPr lang="en-US" smtClean="0">
                <a:solidFill>
                  <a:srgbClr val="191B0E"/>
                </a:solidFill>
              </a:rPr>
              <a:pPr/>
              <a:t>6/3/2021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191B0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6F684C-8B80-4B1E-B462-88640C19BE24}" type="slidenum">
              <a:rPr lang="en-US" smtClean="0">
                <a:solidFill>
                  <a:srgbClr val="191B0E"/>
                </a:solidFill>
              </a:rPr>
              <a:pPr/>
              <a:t>‹#›</a:t>
            </a:fld>
            <a:endParaRPr lang="en-US">
              <a:solidFill>
                <a:srgbClr val="191B0E"/>
              </a:solidFill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7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3463" y="502686"/>
            <a:ext cx="9627855" cy="1252728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rial Narrow" panose="020B0606020202030204" pitchFamily="34" charset="0"/>
              </a:rPr>
              <a:t>Seminar 1: Personal Banking </a:t>
            </a:r>
            <a:br>
              <a:rPr lang="en-US" sz="3600" b="1" dirty="0">
                <a:latin typeface="Arial Narrow" panose="020B0606020202030204" pitchFamily="34" charset="0"/>
              </a:rPr>
            </a:br>
            <a:endParaRPr lang="en-US" sz="3600" b="1" dirty="0"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800" y="1636145"/>
            <a:ext cx="5053697" cy="3513653"/>
          </a:xfrm>
          <a:prstGeom prst="rect">
            <a:avLst/>
          </a:prstGeom>
          <a:solidFill>
            <a:srgbClr val="2C7772"/>
          </a:solidFill>
          <a:ln>
            <a:solidFill>
              <a:srgbClr val="2C7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6167" y="1751219"/>
            <a:ext cx="6508672" cy="41228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900" b="1" dirty="0">
                <a:solidFill>
                  <a:srgbClr val="FFFFFF"/>
                </a:solidFill>
                <a:latin typeface="Arial Narrow" panose="020B0606020202030204" pitchFamily="34" charset="0"/>
              </a:rPr>
              <a:t>Summary: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Narrow" panose="020B0606020202030204" pitchFamily="34" charset="0"/>
              </a:rPr>
              <a:t>Budgeting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Narrow" panose="020B0606020202030204" pitchFamily="34" charset="0"/>
              </a:rPr>
              <a:t>Benefits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Narrow" panose="020B0606020202030204" pitchFamily="34" charset="0"/>
              </a:rPr>
              <a:t>Saving Strategy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Narrow" panose="020B0606020202030204" pitchFamily="34" charset="0"/>
              </a:rPr>
              <a:t>Banking 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Arial Narrow" panose="020B0606020202030204" pitchFamily="34" charset="0"/>
              </a:rPr>
              <a:t>Credit </a:t>
            </a:r>
          </a:p>
          <a:p>
            <a:pPr algn="l"/>
            <a:endParaRPr lang="en-US" sz="4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4400" dirty="0"/>
          </a:p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https://image.freepik.com/free-vector/finance-vector-concept-illustration_23-21474934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1"/>
          <a:stretch/>
        </p:blipFill>
        <p:spPr bwMode="auto">
          <a:xfrm>
            <a:off x="6612834" y="1636145"/>
            <a:ext cx="3707988" cy="35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33671" y="5851232"/>
            <a:ext cx="6877878" cy="45719"/>
          </a:xfrm>
          <a:prstGeom prst="rect">
            <a:avLst/>
          </a:prstGeom>
          <a:solidFill>
            <a:srgbClr val="2C7772"/>
          </a:solidFill>
          <a:ln>
            <a:solidFill>
              <a:srgbClr val="2C7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58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71" y="565149"/>
            <a:ext cx="7781733" cy="583565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9289504" y="560455"/>
            <a:ext cx="1962696" cy="5835651"/>
          </a:xfrm>
          <a:prstGeom prst="rect">
            <a:avLst/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38853" y="2679609"/>
            <a:ext cx="1863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Banking Options</a:t>
            </a:r>
          </a:p>
        </p:txBody>
      </p:sp>
    </p:spTree>
    <p:extLst>
      <p:ext uri="{BB962C8B-B14F-4D97-AF65-F5344CB8AC3E}">
        <p14:creationId xmlns:p14="http://schemas.microsoft.com/office/powerpoint/2010/main" val="2426165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09928" y="1653605"/>
            <a:ext cx="323313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rgbClr val="314B64"/>
                </a:solidFill>
              </a:rPr>
              <a:t>Credit</a:t>
            </a:r>
            <a:endParaRPr lang="en-US" sz="4400" dirty="0">
              <a:solidFill>
                <a:srgbClr val="314B6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14B64"/>
                </a:solidFill>
              </a:rPr>
              <a:t>Credit Report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14B64"/>
                </a:solidFill>
              </a:rPr>
              <a:t>Credit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14B64"/>
                </a:solidFill>
              </a:rPr>
              <a:t>Receiving a score (FICO) 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66" y="1316505"/>
            <a:ext cx="4925526" cy="3936632"/>
          </a:xfrm>
          <a:prstGeom prst="rect">
            <a:avLst/>
          </a:prstGeom>
          <a:ln w="38100">
            <a:solidFill>
              <a:srgbClr val="21879D"/>
            </a:solidFill>
          </a:ln>
        </p:spPr>
      </p:pic>
    </p:spTree>
    <p:extLst>
      <p:ext uri="{BB962C8B-B14F-4D97-AF65-F5344CB8AC3E}">
        <p14:creationId xmlns:p14="http://schemas.microsoft.com/office/powerpoint/2010/main" val="2770641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91130" y="2765335"/>
            <a:ext cx="4850296" cy="1200329"/>
          </a:xfrm>
          <a:prstGeom prst="rect">
            <a:avLst/>
          </a:prstGeom>
          <a:noFill/>
          <a:ln w="28575">
            <a:solidFill>
              <a:srgbClr val="3ED2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Credit Report</a:t>
            </a:r>
          </a:p>
          <a:p>
            <a:pPr algn="ctr"/>
            <a:r>
              <a:rPr lang="en-US" sz="3600" b="1" dirty="0"/>
              <a:t>example </a:t>
            </a:r>
          </a:p>
        </p:txBody>
      </p:sp>
      <p:pic>
        <p:nvPicPr>
          <p:cNvPr id="3" name="Picture 2" descr="http://advancecreditreports.com/files/u1/image00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980" y="237987"/>
            <a:ext cx="5345602" cy="6255026"/>
          </a:xfrm>
          <a:prstGeom prst="rect">
            <a:avLst/>
          </a:prstGeom>
          <a:noFill/>
          <a:ln w="28575">
            <a:solidFill>
              <a:srgbClr val="2C777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4348" b="61524"/>
          <a:stretch/>
        </p:blipFill>
        <p:spPr>
          <a:xfrm>
            <a:off x="8083826" y="4306849"/>
            <a:ext cx="2464905" cy="2186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9693" b="69664"/>
          <a:stretch/>
        </p:blipFill>
        <p:spPr>
          <a:xfrm>
            <a:off x="8256103" y="376955"/>
            <a:ext cx="2120349" cy="20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8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357"/>
          <a:stretch/>
        </p:blipFill>
        <p:spPr>
          <a:xfrm>
            <a:off x="1675985" y="1205948"/>
            <a:ext cx="9588363" cy="4860959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190253" y="318053"/>
            <a:ext cx="6559826" cy="6463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Example Credit Score</a:t>
            </a:r>
          </a:p>
        </p:txBody>
      </p:sp>
    </p:spTree>
    <p:extLst>
      <p:ext uri="{BB962C8B-B14F-4D97-AF65-F5344CB8AC3E}">
        <p14:creationId xmlns:p14="http://schemas.microsoft.com/office/powerpoint/2010/main" val="25475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85044" y="2729947"/>
            <a:ext cx="2928730" cy="1077218"/>
          </a:xfrm>
          <a:prstGeom prst="rect">
            <a:avLst/>
          </a:prstGeom>
          <a:noFill/>
          <a:ln w="28575">
            <a:solidFill>
              <a:srgbClr val="ACD91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Fico Score Composition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20" y="1360832"/>
            <a:ext cx="6261239" cy="46757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14190" y="874644"/>
            <a:ext cx="6944139" cy="92765"/>
          </a:xfrm>
          <a:prstGeom prst="rect">
            <a:avLst/>
          </a:prstGeom>
          <a:solidFill>
            <a:srgbClr val="3ED2AA"/>
          </a:solidFill>
          <a:ln>
            <a:solidFill>
              <a:srgbClr val="3ED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940903" y="5261113"/>
            <a:ext cx="66263" cy="775494"/>
          </a:xfrm>
          <a:prstGeom prst="rect">
            <a:avLst/>
          </a:prstGeom>
          <a:solidFill>
            <a:srgbClr val="3ED2AA"/>
          </a:solidFill>
          <a:ln>
            <a:solidFill>
              <a:srgbClr val="3ED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29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dn.magnifymoney.com/2015/01/citificosca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810" y="1362627"/>
            <a:ext cx="7742722" cy="412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29532" y="3102343"/>
            <a:ext cx="1510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Score Meaning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227443" y="901148"/>
            <a:ext cx="6838122" cy="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13182" y="5876982"/>
            <a:ext cx="6838122" cy="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577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638" y="1359278"/>
            <a:ext cx="8071353" cy="4194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22991" y="1359277"/>
            <a:ext cx="438913" cy="41940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12725" y="1359277"/>
            <a:ext cx="438913" cy="41940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15384" y="897612"/>
            <a:ext cx="7095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7928" y="5899677"/>
            <a:ext cx="7095744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47928" y="5919555"/>
            <a:ext cx="7095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15384" y="917490"/>
            <a:ext cx="7095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4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5773" y="393192"/>
            <a:ext cx="88971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 Narrow" panose="020B0606020202030204" pitchFamily="34" charset="0"/>
              </a:rPr>
              <a:t>Fixed Spending (50% or less) </a:t>
            </a:r>
          </a:p>
          <a:p>
            <a:endParaRPr lang="en-US" sz="6000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02" y="1469136"/>
            <a:ext cx="6970603" cy="4639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77728"/>
          <a:stretch/>
        </p:blipFill>
        <p:spPr>
          <a:xfrm>
            <a:off x="1801368" y="1469136"/>
            <a:ext cx="1548385" cy="4626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77728"/>
          <a:stretch/>
        </p:blipFill>
        <p:spPr>
          <a:xfrm>
            <a:off x="3060192" y="1469136"/>
            <a:ext cx="1548385" cy="46268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2077" y="2239851"/>
            <a:ext cx="3803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Car Payments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Phone Bill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Basic foods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Insurance </a:t>
            </a:r>
          </a:p>
          <a:p>
            <a:endParaRPr lang="en-US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4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7008" y="594360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Variations</a:t>
            </a:r>
            <a:r>
              <a:rPr lang="en-US" sz="54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9304" y="1143000"/>
            <a:ext cx="41696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 Narrow" panose="020B0606020202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 Narrow" panose="020B0606020202030204" pitchFamily="34" charset="0"/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 Narrow" panose="020B0606020202030204" pitchFamily="34" charset="0"/>
              </a:rPr>
              <a:t>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 Narrow" panose="020B0606020202030204" pitchFamily="34" charset="0"/>
              </a:rPr>
              <a:t>Self-employment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 Narrow" panose="020B0606020202030204" pitchFamily="34" charset="0"/>
              </a:rPr>
              <a:t>Goal: 30% on housing/renting</a:t>
            </a:r>
          </a:p>
          <a:p>
            <a:endParaRPr lang="en-US" sz="4000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 Narrow" panose="020B06060202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7210"/>
          <a:stretch/>
        </p:blipFill>
        <p:spPr>
          <a:xfrm>
            <a:off x="5907024" y="594360"/>
            <a:ext cx="5496850" cy="5565398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53596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73800" y="1054148"/>
            <a:ext cx="9901336" cy="4788867"/>
            <a:chOff x="1684112" y="1328469"/>
            <a:chExt cx="8814235" cy="4066886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4112" y="1328469"/>
              <a:ext cx="6521570" cy="4066886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5080958" y="1354346"/>
              <a:ext cx="5417389" cy="4041009"/>
            </a:xfrm>
            <a:prstGeom prst="rect">
              <a:avLst/>
            </a:prstGeom>
            <a:solidFill>
              <a:srgbClr val="E3E3E3"/>
            </a:solidFill>
            <a:ln>
              <a:solidFill>
                <a:srgbClr val="E3E3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8783" y="1328469"/>
              <a:ext cx="4834547" cy="184724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06911" y="2887073"/>
              <a:ext cx="3918290" cy="2273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 Narrow" panose="020B0606020202030204" pitchFamily="34" charset="0"/>
                </a:rPr>
                <a:t>Fixed Rent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 Narrow" panose="020B0606020202030204" pitchFamily="34" charset="0"/>
                </a:rPr>
                <a:t>Trading in cars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 Narrow" panose="020B0606020202030204" pitchFamily="34" charset="0"/>
                </a:rPr>
                <a:t>Selling certain fixed items (house)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Arial Narrow" panose="020B0606020202030204" pitchFamily="34" charset="0"/>
                </a:rPr>
                <a:t>Insurance necessity evaluation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244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488977" y="604295"/>
            <a:ext cx="9877015" cy="5887945"/>
            <a:chOff x="1326562" y="502880"/>
            <a:chExt cx="9564624" cy="5597887"/>
          </a:xfrm>
        </p:grpSpPr>
        <p:grpSp>
          <p:nvGrpSpPr>
            <p:cNvPr id="11" name="Group 10"/>
            <p:cNvGrpSpPr/>
            <p:nvPr/>
          </p:nvGrpSpPr>
          <p:grpSpPr>
            <a:xfrm>
              <a:off x="1425267" y="502880"/>
              <a:ext cx="9367214" cy="5333936"/>
              <a:chOff x="1479696" y="647963"/>
              <a:chExt cx="9367214" cy="533393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/>
              <a:srcRect t="7645" b="16590"/>
              <a:stretch/>
            </p:blipFill>
            <p:spPr>
              <a:xfrm>
                <a:off x="3238283" y="1464326"/>
                <a:ext cx="5962650" cy="451757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l="16533" t="7645" r="69776" b="16590"/>
              <a:stretch/>
            </p:blipFill>
            <p:spPr>
              <a:xfrm rot="5400000">
                <a:off x="5755125" y="-3627466"/>
                <a:ext cx="816356" cy="936721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7645" r="69776" b="16590"/>
              <a:stretch/>
            </p:blipFill>
            <p:spPr>
              <a:xfrm>
                <a:off x="9044778" y="1464323"/>
                <a:ext cx="1802130" cy="451757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t="7645" r="69776" b="16590"/>
              <a:stretch/>
            </p:blipFill>
            <p:spPr>
              <a:xfrm>
                <a:off x="1479697" y="1464322"/>
                <a:ext cx="1802130" cy="4517573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1326562" y="540973"/>
              <a:ext cx="9564624" cy="731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Arial Narrow" panose="020B0606020202030204" pitchFamily="34" charset="0"/>
                </a:rPr>
                <a:t>Savings (20% or more)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63743" y="1348506"/>
              <a:ext cx="3444428" cy="475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Arial Narrow" panose="020B0606020202030204" pitchFamily="34" charset="0"/>
                </a:rPr>
                <a:t>Benefits</a:t>
              </a:r>
              <a:r>
                <a:rPr lang="en-US" sz="2800" b="1" dirty="0">
                  <a:latin typeface="Arial Narrow" panose="020B0606020202030204" pitchFamily="34" charset="0"/>
                </a:rPr>
                <a:t> </a:t>
              </a:r>
            </a:p>
            <a:p>
              <a:r>
                <a:rPr lang="en-US" sz="2800" dirty="0">
                  <a:latin typeface="Arial Narrow" panose="020B0606020202030204" pitchFamily="34" charset="0"/>
                </a:rPr>
                <a:t>Protection from: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Job Loss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Turn in the Market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Boom and Bust Pattern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Unexpected family increase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Injury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College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endParaRPr lang="en-US" sz="2800" dirty="0">
                <a:latin typeface="Arial Narrow" panose="020B0606020202030204" pitchFamily="34" charset="0"/>
              </a:endParaRPr>
            </a:p>
            <a:p>
              <a:endParaRPr lang="en-US" sz="2800" dirty="0">
                <a:latin typeface="Arial Narrow" panose="020B0606020202030204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64205" y="1613940"/>
              <a:ext cx="2252283" cy="3365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Arial Narrow" panose="020B0606020202030204" pitchFamily="34" charset="0"/>
                </a:rPr>
                <a:t>Opportunity: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Stable credit score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Lower interest rates </a:t>
              </a:r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800" dirty="0">
                  <a:latin typeface="Arial Narrow" panose="020B0606020202030204" pitchFamily="34" charset="0"/>
                </a:rPr>
                <a:t>Increased Loan Options </a:t>
              </a:r>
            </a:p>
            <a:p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22022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6034" y="168964"/>
            <a:ext cx="8741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 Narrow" panose="020B0606020202030204" pitchFamily="34" charset="0"/>
              </a:rPr>
              <a:t>Expendable Spending (30% or less)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81366" y="1133965"/>
            <a:ext cx="9555328" cy="5170232"/>
            <a:chOff x="1146884" y="997303"/>
            <a:chExt cx="8735783" cy="48163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6886" y="2594161"/>
              <a:ext cx="5715000" cy="321945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5400000">
              <a:off x="5656584" y="3799464"/>
              <a:ext cx="3219451" cy="8088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5400000">
              <a:off x="6378151" y="3799463"/>
              <a:ext cx="3219451" cy="80884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5400000">
              <a:off x="7868517" y="3799462"/>
              <a:ext cx="3219451" cy="80884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5400000">
              <a:off x="7186998" y="3799462"/>
              <a:ext cx="3219451" cy="80884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10800000">
              <a:off x="1146884" y="1785310"/>
              <a:ext cx="8735782" cy="8088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r="43996" b="74876"/>
            <a:stretch/>
          </p:blipFill>
          <p:spPr>
            <a:xfrm rot="10800000">
              <a:off x="1146884" y="997303"/>
              <a:ext cx="8735782" cy="80884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239347" y="1230795"/>
            <a:ext cx="93150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 Narrow" panose="020B0606020202030204" pitchFamily="34" charset="0"/>
              </a:rPr>
              <a:t> What qualifies as expendable?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      Non monthly payments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      Going to the movies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 Narrow" panose="020B0606020202030204" pitchFamily="34" charset="0"/>
              </a:rPr>
              <a:t>      Eating out </a:t>
            </a:r>
          </a:p>
          <a:p>
            <a:r>
              <a:rPr lang="en-US" sz="3200" b="1" dirty="0">
                <a:latin typeface="Arial Narrow" panose="020B0606020202030204" pitchFamily="34" charset="0"/>
              </a:rPr>
              <a:t>What are some examples that you can think of?</a:t>
            </a:r>
          </a:p>
          <a:p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1055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61382" y="1434593"/>
            <a:ext cx="9109493" cy="3705173"/>
            <a:chOff x="1509623" y="1434593"/>
            <a:chExt cx="9109493" cy="37051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7013"/>
            <a:stretch/>
          </p:blipFill>
          <p:spPr>
            <a:xfrm>
              <a:off x="1509623" y="1434595"/>
              <a:ext cx="3726611" cy="370517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62105" r="69631" b="7013"/>
            <a:stretch/>
          </p:blipFill>
          <p:spPr>
            <a:xfrm>
              <a:off x="5236233" y="1434594"/>
              <a:ext cx="5382883" cy="370517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529532" y="1434593"/>
              <a:ext cx="5089584" cy="3705172"/>
            </a:xfrm>
            <a:prstGeom prst="rect">
              <a:avLst/>
            </a:prstGeom>
            <a:solidFill>
              <a:srgbClr val="CBE7F3"/>
            </a:solidFill>
            <a:ln>
              <a:solidFill>
                <a:srgbClr val="CBE7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035730" y="1824226"/>
              <a:ext cx="4279392" cy="292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Types of Accounts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Checking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Savings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prstClr val="black"/>
                  </a:solidFill>
                  <a:latin typeface="Arial Narrow" panose="020B0606020202030204" pitchFamily="34" charset="0"/>
                </a:rPr>
                <a:t>Alternate Banking</a:t>
              </a:r>
            </a:p>
            <a:p>
              <a:r>
                <a:rPr lang="en-US" sz="4000" dirty="0">
                  <a:solidFill>
                    <a:prstClr val="black"/>
                  </a:solidFill>
                </a:rPr>
                <a:t>  </a:t>
              </a:r>
              <a:r>
                <a:rPr lang="en-US" dirty="0">
                  <a:solidFill>
                    <a:prstClr val="black"/>
                  </a:solidFill>
                </a:rPr>
                <a:t> 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4138249" y="480485"/>
            <a:ext cx="736291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--------------------------------</a:t>
            </a:r>
            <a:r>
              <a:rPr lang="en-US" sz="4000" b="1" dirty="0">
                <a:solidFill>
                  <a:prstClr val="black"/>
                </a:solidFill>
              </a:rPr>
              <a:t>Banking</a:t>
            </a:r>
            <a:r>
              <a:rPr lang="en-US" sz="2800" b="1" dirty="0">
                <a:solidFill>
                  <a:prstClr val="black"/>
                </a:solidFill>
              </a:rPr>
              <a:t>-----------------------------</a:t>
            </a:r>
            <a:r>
              <a:rPr lang="en-US" sz="2800" dirty="0">
                <a:solidFill>
                  <a:prstClr val="black"/>
                </a:solidFill>
              </a:rPr>
              <a:t>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75228" y="5877116"/>
            <a:ext cx="7095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75228" y="5896994"/>
            <a:ext cx="70957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46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genderjusticeleague.org/wp-content/uploads/2013/01/Sample-Che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976" y="1246934"/>
            <a:ext cx="8284710" cy="37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97338" y="465623"/>
            <a:ext cx="124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Date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9011" y="5470214"/>
            <a:ext cx="2140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Routing Number:</a:t>
            </a:r>
          </a:p>
          <a:p>
            <a:r>
              <a:rPr lang="en-US" dirty="0">
                <a:latin typeface="Arial Narrow" panose="020B0606020202030204" pitchFamily="34" charset="0"/>
              </a:rPr>
              <a:t>(# of the bank processing the check)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46650" y="5608713"/>
            <a:ext cx="1841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Account Number</a:t>
            </a:r>
          </a:p>
          <a:p>
            <a:r>
              <a:rPr lang="en-US" dirty="0">
                <a:latin typeface="Arial Narrow" panose="020B0606020202030204" pitchFamily="34" charset="0"/>
              </a:rPr>
              <a:t>(unique to you &amp; followed by |: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9469" y="5747213"/>
            <a:ext cx="1218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Check Number</a:t>
            </a:r>
          </a:p>
          <a:p>
            <a:r>
              <a:rPr lang="en-US" dirty="0">
                <a:latin typeface="Arial Narrow" panose="020B0606020202030204" pitchFamily="34" charset="0"/>
              </a:rPr>
              <a:t>(different)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686" y="2485447"/>
            <a:ext cx="12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Amount being paid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1194" y="0"/>
            <a:ext cx="444972" cy="6858000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53509" y="352156"/>
            <a:ext cx="195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Name or person you’re paying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194" y="2670967"/>
            <a:ext cx="1182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Amount in Words (cursive)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4859" y="4770821"/>
            <a:ext cx="2115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Memo: optional description of the intention behind payment</a:t>
            </a:r>
          </a:p>
          <a:p>
            <a:r>
              <a:rPr lang="en-US" dirty="0">
                <a:latin typeface="Arial Narrow" panose="020B0606020202030204" pitchFamily="34" charset="0"/>
              </a:rPr>
              <a:t>Ex: phone bill etc.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59800" y="5885712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Signature </a:t>
            </a:r>
          </a:p>
        </p:txBody>
      </p: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4732164" y="998487"/>
            <a:ext cx="0" cy="131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034164" y="769048"/>
            <a:ext cx="4936" cy="36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080500" y="5133256"/>
            <a:ext cx="0" cy="752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524000" y="2884812"/>
            <a:ext cx="716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9" idx="2"/>
          </p:cNvCxnSpPr>
          <p:nvPr/>
        </p:nvCxnSpPr>
        <p:spPr>
          <a:xfrm rot="5400000">
            <a:off x="10944844" y="2966620"/>
            <a:ext cx="297222" cy="6275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424099" y="5124520"/>
            <a:ext cx="12700" cy="60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780398" y="5155121"/>
            <a:ext cx="0" cy="45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626509" y="5133256"/>
            <a:ext cx="5691" cy="376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2" idx="0"/>
          </p:cNvCxnSpPr>
          <p:nvPr/>
        </p:nvCxnSpPr>
        <p:spPr>
          <a:xfrm rot="5400000" flipH="1" flipV="1">
            <a:off x="1555658" y="4124718"/>
            <a:ext cx="433006" cy="8592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11898" y="231160"/>
            <a:ext cx="19561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Writing a check</a:t>
            </a:r>
          </a:p>
        </p:txBody>
      </p:sp>
    </p:spTree>
    <p:extLst>
      <p:ext uri="{BB962C8B-B14F-4D97-AF65-F5344CB8AC3E}">
        <p14:creationId xmlns:p14="http://schemas.microsoft.com/office/powerpoint/2010/main" val="21935913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1_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2277</TotalTime>
  <Words>227</Words>
  <Application>Microsoft Office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Franklin Gothic Book</vt:lpstr>
      <vt:lpstr>Wingdings</vt:lpstr>
      <vt:lpstr>Crop</vt:lpstr>
      <vt:lpstr>1_Crop</vt:lpstr>
      <vt:lpstr>Seminar 1: Personal Banking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1: Budgeting</dc:title>
  <dc:creator>Nomuka Luehr</dc:creator>
  <cp:lastModifiedBy>Nomuka Luehr</cp:lastModifiedBy>
  <cp:revision>27</cp:revision>
  <cp:lastPrinted>2016-03-02T21:39:37Z</cp:lastPrinted>
  <dcterms:created xsi:type="dcterms:W3CDTF">2016-01-30T05:24:06Z</dcterms:created>
  <dcterms:modified xsi:type="dcterms:W3CDTF">2021-06-03T16:46:50Z</dcterms:modified>
</cp:coreProperties>
</file>